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4"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F.Saran</a:t>
            </a:r>
            <a:r>
              <a:rPr lang="en-US" sz="1100" b="0" i="0" u="none" strike="noStrike" cap="none" dirty="0">
                <a:solidFill>
                  <a:schemeClr val="tx1"/>
                </a:solidFill>
                <a:latin typeface="Arial"/>
                <a:ea typeface="Arial"/>
                <a:cs typeface="Arial"/>
                <a:sym typeface="Arial"/>
              </a:rPr>
              <a:t> Kelha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960221104103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A</a:t>
            </a:r>
            <a:r>
              <a:rPr lang="en-US" sz="1100" b="0" i="0" u="none" strike="noStrike" cap="none" dirty="0">
                <a:solidFill>
                  <a:schemeClr val="tx1"/>
                </a:solidFill>
                <a:latin typeface="Arial"/>
                <a:ea typeface="Arial"/>
                <a:cs typeface="Arial"/>
                <a:sym typeface="Arial"/>
              </a:rPr>
              <a:t>runachala </a:t>
            </a:r>
            <a:r>
              <a:rPr lang="en-US" sz="1100" dirty="0">
                <a:solidFill>
                  <a:schemeClr val="tx1"/>
                </a:solidFill>
              </a:rPr>
              <a:t>C</a:t>
            </a:r>
            <a:r>
              <a:rPr lang="en-US" sz="1100" b="0" i="0" u="none" strike="noStrike" cap="none" dirty="0">
                <a:solidFill>
                  <a:schemeClr val="tx1"/>
                </a:solidFill>
                <a:latin typeface="Arial"/>
                <a:ea typeface="Arial"/>
                <a:cs typeface="Arial"/>
                <a:sym typeface="Arial"/>
              </a:rPr>
              <a:t>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7" name="Picture 6" descr="A screenshot of a car&#10;&#10;Description automatically generated">
            <a:extLst>
              <a:ext uri="{FF2B5EF4-FFF2-40B4-BE49-F238E27FC236}">
                <a16:creationId xmlns:a16="http://schemas.microsoft.com/office/drawing/2014/main" id="{6208E502-969F-7BB3-2B2F-EB480AB7344F}"/>
              </a:ext>
            </a:extLst>
          </p:cNvPr>
          <p:cNvPicPr>
            <a:picLocks noChangeAspect="1"/>
          </p:cNvPicPr>
          <p:nvPr/>
        </p:nvPicPr>
        <p:blipFill>
          <a:blip r:embed="rId2"/>
          <a:stretch>
            <a:fillRect/>
          </a:stretch>
        </p:blipFill>
        <p:spPr>
          <a:xfrm>
            <a:off x="1627909" y="1065075"/>
            <a:ext cx="6435436" cy="377016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descr="A screenshot of a website&#10;&#10;Description automatically generated">
            <a:extLst>
              <a:ext uri="{FF2B5EF4-FFF2-40B4-BE49-F238E27FC236}">
                <a16:creationId xmlns:a16="http://schemas.microsoft.com/office/drawing/2014/main" id="{83993EF9-0DBF-5C38-560D-E64EBDDCC719}"/>
              </a:ext>
            </a:extLst>
          </p:cNvPr>
          <p:cNvPicPr>
            <a:picLocks noChangeAspect="1"/>
          </p:cNvPicPr>
          <p:nvPr/>
        </p:nvPicPr>
        <p:blipFill>
          <a:blip r:embed="rId2"/>
          <a:stretch>
            <a:fillRect/>
          </a:stretch>
        </p:blipFill>
        <p:spPr>
          <a:xfrm>
            <a:off x="1392157" y="1137413"/>
            <a:ext cx="6359236" cy="35260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7" name="Picture 6" descr="A screenshot of a website&#10;&#10;Description automatically generated">
            <a:extLst>
              <a:ext uri="{FF2B5EF4-FFF2-40B4-BE49-F238E27FC236}">
                <a16:creationId xmlns:a16="http://schemas.microsoft.com/office/drawing/2014/main" id="{84EA6BB9-BADE-2528-A537-C81D267FDF63}"/>
              </a:ext>
            </a:extLst>
          </p:cNvPr>
          <p:cNvPicPr>
            <a:picLocks noChangeAspect="1"/>
          </p:cNvPicPr>
          <p:nvPr/>
        </p:nvPicPr>
        <p:blipFill>
          <a:blip r:embed="rId2"/>
          <a:stretch>
            <a:fillRect/>
          </a:stretch>
        </p:blipFill>
        <p:spPr>
          <a:xfrm>
            <a:off x="1482437" y="1185451"/>
            <a:ext cx="6601692" cy="352778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Cars-Page</a:t>
            </a:r>
          </a:p>
        </p:txBody>
      </p:sp>
      <p:pic>
        <p:nvPicPr>
          <p:cNvPr id="4" name="Picture 3">
            <a:extLst>
              <a:ext uri="{FF2B5EF4-FFF2-40B4-BE49-F238E27FC236}">
                <a16:creationId xmlns:a16="http://schemas.microsoft.com/office/drawing/2014/main" id="{FB387ADA-A42B-08F3-73F0-CFD158CE8B6A}"/>
              </a:ext>
            </a:extLst>
          </p:cNvPr>
          <p:cNvPicPr>
            <a:picLocks noChangeAspect="1"/>
          </p:cNvPicPr>
          <p:nvPr/>
        </p:nvPicPr>
        <p:blipFill>
          <a:blip r:embed="rId2"/>
          <a:stretch>
            <a:fillRect/>
          </a:stretch>
        </p:blipFill>
        <p:spPr>
          <a:xfrm>
            <a:off x="1225839" y="1108321"/>
            <a:ext cx="6955270" cy="380585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Contact Us-Page</a:t>
            </a:r>
          </a:p>
        </p:txBody>
      </p:sp>
      <p:pic>
        <p:nvPicPr>
          <p:cNvPr id="5" name="Picture 4" descr="A screenshot of a contact us page&#10;&#10;Description automatically generated">
            <a:extLst>
              <a:ext uri="{FF2B5EF4-FFF2-40B4-BE49-F238E27FC236}">
                <a16:creationId xmlns:a16="http://schemas.microsoft.com/office/drawing/2014/main" id="{C997C1CE-86FF-CE8E-0282-26CE84A42843}"/>
              </a:ext>
            </a:extLst>
          </p:cNvPr>
          <p:cNvPicPr>
            <a:picLocks noChangeAspect="1"/>
          </p:cNvPicPr>
          <p:nvPr/>
        </p:nvPicPr>
        <p:blipFill>
          <a:blip r:embed="rId2"/>
          <a:stretch>
            <a:fillRect/>
          </a:stretch>
        </p:blipFill>
        <p:spPr>
          <a:xfrm>
            <a:off x="1070038" y="1133214"/>
            <a:ext cx="7003473" cy="376436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89B9FE02-81F8-F31D-6C84-F6512946A680}"/>
              </a:ext>
            </a:extLst>
          </p:cNvPr>
          <p:cNvSpPr txBox="1"/>
          <p:nvPr/>
        </p:nvSpPr>
        <p:spPr>
          <a:xfrm>
            <a:off x="215053" y="993657"/>
            <a:ext cx="8573592" cy="4401205"/>
          </a:xfrm>
          <a:prstGeom prst="rect">
            <a:avLst/>
          </a:prstGeom>
          <a:noFill/>
        </p:spPr>
        <p:txBody>
          <a:bodyPr wrap="square">
            <a:spAutoFit/>
          </a:bodyPr>
          <a:lstStyle/>
          <a:p>
            <a:pPr algn="just"/>
            <a:r>
              <a:rPr lang="en-US" dirty="0"/>
              <a:t>Looking ahead, we envision several enhancements to further elevate the car rental platform's capabilities and user experience. These include:</a:t>
            </a:r>
          </a:p>
          <a:p>
            <a:pPr algn="just"/>
            <a:endParaRPr lang="en-US" dirty="0"/>
          </a:p>
          <a:p>
            <a:pPr algn="just"/>
            <a:r>
              <a:rPr lang="en-US" b="1" dirty="0"/>
              <a:t>1. Integration of Artificial Intelligence: </a:t>
            </a:r>
            <a:r>
              <a:rPr lang="en-US" dirty="0"/>
              <a:t>Implementing AI-powered features such as personalized recommendations based on user preferences and past bookings, dynamic pricing algorithms to optimize rental rates, and chatbots for instant customer support.</a:t>
            </a:r>
          </a:p>
          <a:p>
            <a:pPr algn="just"/>
            <a:endParaRPr lang="en-US" dirty="0"/>
          </a:p>
          <a:p>
            <a:pPr algn="just"/>
            <a:r>
              <a:rPr lang="en-US" b="1" dirty="0"/>
              <a:t>2. Expansion of Vehicle Options: </a:t>
            </a:r>
            <a:r>
              <a:rPr lang="en-US" dirty="0"/>
              <a:t>Diversifying the vehicle fleet to include electric and hybrid cars, as well as specialty vehicles like camper vans or luxury models, to cater to a wider range of customer preferences and needs.</a:t>
            </a:r>
          </a:p>
          <a:p>
            <a:pPr algn="just"/>
            <a:endParaRPr lang="en-US" dirty="0"/>
          </a:p>
          <a:p>
            <a:pPr algn="just"/>
            <a:r>
              <a:rPr lang="en-US" b="1" dirty="0"/>
              <a:t>3. Enhanced Mobile Experience: </a:t>
            </a:r>
            <a:r>
              <a:rPr lang="en-US" dirty="0"/>
              <a:t>Investing in mobile app development to offer a seamless booking experience on smartphones and tablets, with features such as push notifications for booking updates and geolocation services for easier vehicle pickup and drop-off.</a:t>
            </a:r>
          </a:p>
          <a:p>
            <a:pPr algn="just"/>
            <a:endParaRPr lang="en-US" dirty="0"/>
          </a:p>
          <a:p>
            <a:pPr algn="just"/>
            <a:r>
              <a:rPr lang="en-US" b="1" dirty="0"/>
              <a:t>4. Eco-Friendly Initiatives: </a:t>
            </a:r>
            <a:r>
              <a:rPr lang="en-US" dirty="0"/>
              <a:t>Introducing sustainability initiatives such as carbon offset programs or partnerships with eco-conscious vehicle manufacturers to promote environmentally friendly transportation options and reduce the platform's carbon footprint.</a:t>
            </a:r>
          </a:p>
          <a:p>
            <a:pPr algn="just"/>
            <a:endParaRPr lang="en-US" dirty="0"/>
          </a:p>
          <a:p>
            <a:pPr algn="just"/>
            <a:endParaRPr lang="en-US"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BEF87E7-CA37-2426-1C2A-7CD290A30FD0}"/>
              </a:ext>
            </a:extLst>
          </p:cNvPr>
          <p:cNvSpPr txBox="1"/>
          <p:nvPr/>
        </p:nvSpPr>
        <p:spPr>
          <a:xfrm>
            <a:off x="969819" y="2046192"/>
            <a:ext cx="7585363" cy="1169551"/>
          </a:xfrm>
          <a:prstGeom prst="rect">
            <a:avLst/>
          </a:prstGeom>
          <a:noFill/>
        </p:spPr>
        <p:txBody>
          <a:bodyPr wrap="square">
            <a:spAutoFit/>
          </a:bodyPr>
          <a:lstStyle/>
          <a:p>
            <a:pPr algn="just"/>
            <a:r>
              <a:rPr lang="en-US" dirty="0"/>
              <a:t>In short, our user-centric car rental platform has successfully addressed industry challenges through intuitive design and robust technology. By prioritizing convenience and efficiency, we've created a seamless experience for customers and service providers alike. Moving forward, we're committed to further innovation, including AI integration, expanded vehicle options, and sustainability initiatives, to maintain our position as a leader in the industry.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8511EF5D-D143-1F55-134B-E8FCB5D21638}"/>
              </a:ext>
            </a:extLst>
          </p:cNvPr>
          <p:cNvSpPr txBox="1"/>
          <p:nvPr/>
        </p:nvSpPr>
        <p:spPr>
          <a:xfrm>
            <a:off x="1113559" y="1375965"/>
            <a:ext cx="7088332" cy="1815882"/>
          </a:xfrm>
          <a:prstGeom prst="rect">
            <a:avLst/>
          </a:prstGeom>
          <a:noFill/>
        </p:spPr>
        <p:txBody>
          <a:bodyPr wrap="square">
            <a:spAutoFit/>
          </a:bodyPr>
          <a:lstStyle/>
          <a:p>
            <a:endParaRPr lang="en-IN" dirty="0"/>
          </a:p>
          <a:p>
            <a:endParaRPr lang="en-IN" dirty="0"/>
          </a:p>
          <a:p>
            <a:pPr algn="just"/>
            <a:r>
              <a:rPr lang="en-IN" dirty="0"/>
              <a:t>Our car rental website prioritizes user experience, offering a seamless interface for browsing and booking a variety of vehicles. Key features include secure online booking, transparent pricing, and detailed rental information. For service providers, a management dashboard and analytics tools optimize operations. By prioritizing convenience and transparency, our platform aims to redefine the car rental experience for both users and providers.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8D428175-9666-2EA1-79F2-FE068F178595}"/>
              </a:ext>
            </a:extLst>
          </p:cNvPr>
          <p:cNvSpPr txBox="1"/>
          <p:nvPr/>
        </p:nvSpPr>
        <p:spPr>
          <a:xfrm>
            <a:off x="1025235" y="1408185"/>
            <a:ext cx="6823363" cy="1815882"/>
          </a:xfrm>
          <a:prstGeom prst="rect">
            <a:avLst/>
          </a:prstGeom>
          <a:noFill/>
        </p:spPr>
        <p:txBody>
          <a:bodyPr wrap="square">
            <a:spAutoFit/>
          </a:bodyPr>
          <a:lstStyle/>
          <a:p>
            <a:pPr algn="just"/>
            <a:endParaRPr lang="en-US" dirty="0"/>
          </a:p>
          <a:p>
            <a:pPr algn="just"/>
            <a:endParaRPr lang="en-US" dirty="0"/>
          </a:p>
          <a:p>
            <a:pPr algn="just"/>
            <a:r>
              <a:rPr lang="en-US" dirty="0"/>
              <a:t>The current car rental landscape suffers from two critical deficiencies: the absence of an online booking platform and the lack of easy payment options. Without an online presence, customers face inconvenience and limited information access, while service providers struggle with manual processes. Simplifying booking and payment processes is essential to enhancing user experience and operational efficiency in the car rental industry.</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E477E7BC-606B-8FE6-B7D7-5989F89FB97E}"/>
              </a:ext>
            </a:extLst>
          </p:cNvPr>
          <p:cNvSpPr txBox="1"/>
          <p:nvPr/>
        </p:nvSpPr>
        <p:spPr>
          <a:xfrm>
            <a:off x="138652" y="1319391"/>
            <a:ext cx="8749038" cy="2893100"/>
          </a:xfrm>
          <a:prstGeom prst="rect">
            <a:avLst/>
          </a:prstGeom>
          <a:noFill/>
        </p:spPr>
        <p:txBody>
          <a:bodyPr wrap="square">
            <a:spAutoFit/>
          </a:bodyPr>
          <a:lstStyle/>
          <a:p>
            <a:pPr algn="just"/>
            <a:r>
              <a:rPr lang="en-US" dirty="0"/>
              <a:t>The project aims to develop a user-friendly online platform for car rentals, addressing the existing challenges of manual booking processes and limited payment options. The platform will streamline the rental experience for both customers and service providers, offering a comprehensive solution to revolutionize the car rental industry.</a:t>
            </a:r>
          </a:p>
          <a:p>
            <a:pPr algn="just"/>
            <a:r>
              <a:rPr lang="en-US" b="1" dirty="0"/>
              <a:t>Key features of the project include:</a:t>
            </a:r>
          </a:p>
          <a:p>
            <a:pPr algn="just"/>
            <a:r>
              <a:rPr lang="en-US" b="1" dirty="0"/>
              <a:t>1. Online Booking System: </a:t>
            </a:r>
            <a:r>
              <a:rPr lang="en-US" dirty="0"/>
              <a:t>Implementing a secure and intuitive online booking system that allows customers to browse available vehicles, select rental dates, and complete bookings with ease.</a:t>
            </a:r>
          </a:p>
          <a:p>
            <a:pPr algn="just"/>
            <a:r>
              <a:rPr lang="en-US" b="1" dirty="0"/>
              <a:t>2. Transparent Pricing: </a:t>
            </a:r>
            <a:r>
              <a:rPr lang="en-US" dirty="0"/>
              <a:t>Providing transparent pricing information, including rental rates, additional fees, and optional add-ons such as insurance coverage and GPS navigation systems.</a:t>
            </a:r>
          </a:p>
          <a:p>
            <a:pPr algn="just"/>
            <a:r>
              <a:rPr lang="en-US" b="1" dirty="0"/>
              <a:t>3. Secure Payment Gateway: </a:t>
            </a:r>
            <a:r>
              <a:rPr lang="en-US" dirty="0"/>
              <a:t>Integrating a secure payment gateway to facilitate seamless online transactions, offering customers a variety of payment options for added convenience and security.</a:t>
            </a:r>
          </a:p>
          <a:p>
            <a:pPr algn="just"/>
            <a:r>
              <a:rPr lang="en-US" b="1" dirty="0"/>
              <a:t>4. User-Friendly Interface: </a:t>
            </a:r>
            <a:r>
              <a:rPr lang="en-US" dirty="0"/>
              <a:t>Designing a user-friendly interface that ensures a smooth and intuitive browsing and booking experience for customers, enhancing overall satisfaction and engagement.</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7C22712C-7824-3092-6538-6A936AD18535}"/>
              </a:ext>
            </a:extLst>
          </p:cNvPr>
          <p:cNvSpPr txBox="1"/>
          <p:nvPr/>
        </p:nvSpPr>
        <p:spPr>
          <a:xfrm>
            <a:off x="984366" y="1809283"/>
            <a:ext cx="7439198" cy="1815882"/>
          </a:xfrm>
          <a:prstGeom prst="rect">
            <a:avLst/>
          </a:prstGeom>
          <a:noFill/>
        </p:spPr>
        <p:txBody>
          <a:bodyPr wrap="square">
            <a:spAutoFit/>
          </a:bodyPr>
          <a:lstStyle/>
          <a:p>
            <a:pPr algn="just"/>
            <a:r>
              <a:rPr lang="en-US" dirty="0"/>
              <a:t>Our proposed solution involves the development of an intuitive online platform that transforms the car rental experience by offering a user-centric interface for seamless navigation and booking, comprehensive vehicle listings with detailed profiles, a secure online booking system, transparent pricing, flexible payment options, real-time availability updates, and robust management tools for service providers. By addressing the existing gaps in the industry with these features, our solution aims to enhance convenience, transparency, and efficiency for both customers and service providers, ultimately revolutionizing the way car rentals are conducted.</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62346" y="614333"/>
            <a:ext cx="8017933" cy="838499"/>
          </a:xfrm>
          <a:prstGeom prst="rect">
            <a:avLst/>
          </a:prstGeom>
          <a:noFill/>
        </p:spPr>
        <p:txBody>
          <a:bodyPr wrap="square">
            <a:spAutoFit/>
          </a:bodyPr>
          <a:lstStyle/>
          <a:p>
            <a:pPr marL="457200" lvl="1" algn="l">
              <a:lnSpc>
                <a:spcPct val="150000"/>
              </a:lnSpc>
            </a:pPr>
            <a:r>
              <a:rPr lang="en-US" sz="2000" dirty="0">
                <a:solidFill>
                  <a:srgbClr val="374151"/>
                </a:solidFill>
                <a:latin typeface="Times New Roman" panose="02020603050405020304" pitchFamily="18" charset="0"/>
                <a:cs typeface="Times New Roman" panose="02020603050405020304" pitchFamily="18" charset="0"/>
              </a:rPr>
              <a:t>Project Architecture</a:t>
            </a:r>
            <a:endParaRPr lang="en-US" sz="20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a:extLst>
              <a:ext uri="{FF2B5EF4-FFF2-40B4-BE49-F238E27FC236}">
                <a16:creationId xmlns:a16="http://schemas.microsoft.com/office/drawing/2014/main" id="{DE148A9D-1CF9-E93D-A423-D580A5E5D29A}"/>
              </a:ext>
            </a:extLst>
          </p:cNvPr>
          <p:cNvPicPr>
            <a:picLocks noChangeAspect="1"/>
          </p:cNvPicPr>
          <p:nvPr/>
        </p:nvPicPr>
        <p:blipFill>
          <a:blip r:embed="rId2"/>
          <a:stretch>
            <a:fillRect/>
          </a:stretch>
        </p:blipFill>
        <p:spPr>
          <a:xfrm>
            <a:off x="2410689" y="1452832"/>
            <a:ext cx="3719947" cy="3089563"/>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3148055241"/>
              </p:ext>
            </p:extLst>
          </p:nvPr>
        </p:nvGraphicFramePr>
        <p:xfrm>
          <a:off x="128063" y="61191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FEF30C2-6198-5730-6BF2-5EFF2E9837E1}"/>
              </a:ext>
            </a:extLst>
          </p:cNvPr>
          <p:cNvSpPr txBox="1"/>
          <p:nvPr/>
        </p:nvSpPr>
        <p:spPr>
          <a:xfrm>
            <a:off x="845820" y="2007045"/>
            <a:ext cx="7564582" cy="1384995"/>
          </a:xfrm>
          <a:prstGeom prst="rect">
            <a:avLst/>
          </a:prstGeom>
          <a:noFill/>
        </p:spPr>
        <p:txBody>
          <a:bodyPr wrap="square">
            <a:spAutoFit/>
          </a:bodyPr>
          <a:lstStyle/>
          <a:p>
            <a:pPr algn="just"/>
            <a:r>
              <a:rPr lang="en-US" dirty="0"/>
              <a:t>We utilized user experience design principles and agile development methodologies to create an intuitive car rental platform. Our backend architecture supports real-time updates, secure payments, and inventory management. Through iterative refinement and user testing, we've ensured optimal usability. Early feedback indicates high satisfaction and increased booking rates, affirming the effectiveness of our solution in enhancing convenience and efficiency for users and service providers alike.</a:t>
            </a:r>
            <a:endParaRPr lang="en-IN"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TotalTime>
  <Words>838</Words>
  <Application>Microsoft Office PowerPoint</Application>
  <PresentationFormat>On-screen Show (16:9)</PresentationFormat>
  <Paragraphs>63</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Cars-Page</vt:lpstr>
      <vt:lpstr>Contact Us-Page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Saran Kelha</cp:lastModifiedBy>
  <cp:revision>10</cp:revision>
  <dcterms:modified xsi:type="dcterms:W3CDTF">2024-04-10T12:58:52Z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